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Caveat"/>
      <p:regular r:id="rId24"/>
      <p:bold r:id="rId25"/>
    </p:embeddedFont>
    <p:embeddedFont>
      <p:font typeface="Roboto"/>
      <p:regular r:id="rId26"/>
      <p:bold r:id="rId27"/>
      <p:italic r:id="rId28"/>
      <p:boldItalic r:id="rId29"/>
    </p:embeddedFont>
    <p:embeddedFont>
      <p:font typeface="Lobster"/>
      <p:regular r:id="rId30"/>
    </p:embeddedFont>
    <p:embeddedFont>
      <p:font typeface="Oswald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733E82D-6D05-45F1-B5FE-3A08BC3F5CF2}">
  <a:tblStyle styleId="{C733E82D-6D05-45F1-B5FE-3A08BC3F5CF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Caveat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regular.fntdata"/><Relationship Id="rId25" Type="http://schemas.openxmlformats.org/officeDocument/2006/relationships/font" Target="fonts/Caveat-bold.fntdata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swald-regular.fntdata"/><Relationship Id="rId30" Type="http://schemas.openxmlformats.org/officeDocument/2006/relationships/font" Target="fonts/Lobster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Oswald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h69fac45783a1bd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h69fac45783a1bd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h69fac45783a1bdda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h69fac45783a1bdda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h69fac45783a1bdda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h69fac45783a1bdda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h69fac45783a1bdda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h69fac45783a1bdda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69fac45783a1bdda_0_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h69fac45783a1bdda_0_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69fac45783a1bdda_0_6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h69fac45783a1bdda_0_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69fac45783a1bdda_0_6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h69fac45783a1bdda_0_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69fac45783a1bdda_0_6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h69fac45783a1bdda_0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h69fac45783a1bdda_0_6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h69fac45783a1bdda_0_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h69fac45783a1bdda_0_6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h69fac45783a1bdda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h69fac45783a1bdda_0_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h69fac45783a1bdda_0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h69fac45783a1bdda_0_6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h69fac45783a1bdda_0_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h69fac45783a1bdda_0_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h69fac45783a1bdda_0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h7e9b0d2568e3896_27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h7e9b0d2568e3896_27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h7e9b0d2568e3896_27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h7e9b0d2568e3896_27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h7e9b0d2568e3896_27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h7e9b0d2568e3896_27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13.png"/><Relationship Id="rId6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5400">
                <a:latin typeface="Lobster"/>
                <a:ea typeface="Lobster"/>
                <a:cs typeface="Lobster"/>
                <a:sym typeface="Lobster"/>
              </a:rPr>
              <a:t>Manos que preparan el camino a 1er grado</a:t>
            </a:r>
            <a:endParaRPr sz="54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3100">
                <a:solidFill>
                  <a:srgbClr val="434343"/>
                </a:solidFill>
                <a:latin typeface="Caveat"/>
                <a:ea typeface="Caveat"/>
                <a:cs typeface="Caveat"/>
                <a:sym typeface="Caveat"/>
              </a:rPr>
              <a:t>La importancia del agarre del </a:t>
            </a:r>
            <a:r>
              <a:rPr b="1" lang="es-419" sz="3100">
                <a:solidFill>
                  <a:srgbClr val="434343"/>
                </a:solidFill>
                <a:latin typeface="Caveat"/>
                <a:ea typeface="Caveat"/>
                <a:cs typeface="Caveat"/>
                <a:sym typeface="Caveat"/>
              </a:rPr>
              <a:t>lápiz</a:t>
            </a:r>
            <a:r>
              <a:rPr b="1" lang="es-419" sz="3100">
                <a:solidFill>
                  <a:srgbClr val="434343"/>
                </a:solidFill>
                <a:latin typeface="Caveat"/>
                <a:ea typeface="Caveat"/>
                <a:cs typeface="Caveat"/>
                <a:sym typeface="Caveat"/>
              </a:rPr>
              <a:t> en Nivel Inicial</a:t>
            </a:r>
            <a:endParaRPr b="1" sz="3100">
              <a:solidFill>
                <a:srgbClr val="434343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220">
                <a:latin typeface="Lobster"/>
                <a:ea typeface="Lobster"/>
                <a:cs typeface="Lobster"/>
                <a:sym typeface="Lobster"/>
              </a:rPr>
              <a:t>¿Por qué importa como sostenemos el lapiz?</a:t>
            </a:r>
            <a:endParaRPr sz="32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9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-419" sz="2000">
                <a:solidFill>
                  <a:schemeClr val="dk1"/>
                </a:solidFill>
              </a:rPr>
              <a:t>La escritura necesita una mano estable, pero también dedos capaces de realizar movimientos pequeños y precisos</a:t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0" l="13793" r="0" t="0"/>
          <a:stretch/>
        </p:blipFill>
        <p:spPr>
          <a:xfrm>
            <a:off x="311700" y="2215425"/>
            <a:ext cx="2897724" cy="2520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" name="Google Shape;63;p14"/>
          <p:cNvGrpSpPr/>
          <p:nvPr/>
        </p:nvGrpSpPr>
        <p:grpSpPr>
          <a:xfrm>
            <a:off x="3327938" y="3664029"/>
            <a:ext cx="5267950" cy="643500"/>
            <a:chOff x="2283025" y="2322568"/>
            <a:chExt cx="5267950" cy="643500"/>
          </a:xfrm>
        </p:grpSpPr>
        <p:sp>
          <p:nvSpPr>
            <p:cNvPr id="64" name="Google Shape;64;p1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65" name="Google Shape;65;p1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9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66" name="Google Shape;66;p1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9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50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COMODIDAD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s-419" sz="1100">
                  <a:solidFill>
                    <a:srgbClr val="A7291E"/>
                  </a:solidFill>
                  <a:latin typeface="Oswald"/>
                  <a:ea typeface="Oswald"/>
                  <a:cs typeface="Oswald"/>
                  <a:sym typeface="Oswald"/>
                </a:rPr>
                <a:t>La presión excesiva y la tensión pueden favorecer cansancio y molestias.</a:t>
              </a:r>
              <a:endParaRPr b="1" sz="1100">
                <a:solidFill>
                  <a:srgbClr val="A7291E"/>
                </a:solidFill>
                <a:latin typeface="Oswald"/>
                <a:ea typeface="Oswald"/>
                <a:cs typeface="Oswald"/>
                <a:sym typeface="Oswal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solidFill>
                  <a:srgbClr val="A7291E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69" name="Google Shape;69;p14"/>
          <p:cNvGrpSpPr/>
          <p:nvPr/>
        </p:nvGrpSpPr>
        <p:grpSpPr>
          <a:xfrm>
            <a:off x="3327938" y="2872361"/>
            <a:ext cx="5267950" cy="643500"/>
            <a:chOff x="2283025" y="2322568"/>
            <a:chExt cx="5267950" cy="643500"/>
          </a:xfrm>
        </p:grpSpPr>
        <p:sp>
          <p:nvSpPr>
            <p:cNvPr id="70" name="Google Shape;70;p1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71" name="Google Shape;71;p1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9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72" name="Google Shape;72;p1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9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50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FLUIDEZ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4866937" y="2323757"/>
              <a:ext cx="24921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100">
                  <a:solidFill>
                    <a:srgbClr val="A7291E"/>
                  </a:solidFill>
                  <a:latin typeface="Oswald"/>
                  <a:ea typeface="Oswald"/>
                  <a:cs typeface="Oswald"/>
                  <a:sym typeface="Oswald"/>
                </a:rPr>
                <a:t>Cuando la mano trabaja de manera eficiente, la escritura puede avanzar sin detenerse constantemente.</a:t>
              </a:r>
              <a:endParaRPr b="1" sz="1100">
                <a:solidFill>
                  <a:srgbClr val="A7291E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75" name="Google Shape;75;p14"/>
          <p:cNvGrpSpPr/>
          <p:nvPr/>
        </p:nvGrpSpPr>
        <p:grpSpPr>
          <a:xfrm>
            <a:off x="3327938" y="2080684"/>
            <a:ext cx="5267950" cy="643500"/>
            <a:chOff x="2283025" y="2322568"/>
            <a:chExt cx="5267950" cy="643500"/>
          </a:xfrm>
        </p:grpSpPr>
        <p:sp>
          <p:nvSpPr>
            <p:cNvPr id="76" name="Google Shape;76;p1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77" name="Google Shape;77;p1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9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78" name="Google Shape;78;p1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9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50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CONTROL</a:t>
              </a:r>
              <a:endParaRPr b="1" sz="15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100">
                  <a:solidFill>
                    <a:srgbClr val="A7291E"/>
                  </a:solidFill>
                  <a:latin typeface="Oswald"/>
                  <a:ea typeface="Oswald"/>
                  <a:cs typeface="Oswald"/>
                  <a:sym typeface="Oswald"/>
                </a:rPr>
                <a:t>Un agarre funcional permite dirigir el lápiz y realizar cambios de dirección con mayor precisión.</a:t>
              </a:r>
              <a:endParaRPr b="1" sz="1100">
                <a:solidFill>
                  <a:srgbClr val="A7291E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81" name="Google Shape;81;p14"/>
          <p:cNvGrpSpPr/>
          <p:nvPr/>
        </p:nvGrpSpPr>
        <p:grpSpPr>
          <a:xfrm>
            <a:off x="3327938" y="4455704"/>
            <a:ext cx="5267950" cy="643500"/>
            <a:chOff x="2283025" y="2322568"/>
            <a:chExt cx="5267950" cy="643500"/>
          </a:xfrm>
        </p:grpSpPr>
        <p:sp>
          <p:nvSpPr>
            <p:cNvPr id="82" name="Google Shape;82;p14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83" name="Google Shape;83;p14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9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84" name="Google Shape;84;p14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9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50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ATENCIÓN</a:t>
              </a:r>
              <a:endParaRPr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419" sz="1100">
                  <a:solidFill>
                    <a:srgbClr val="A7291E"/>
                  </a:solidFill>
                  <a:latin typeface="Oswald"/>
                  <a:ea typeface="Oswald"/>
                  <a:cs typeface="Oswald"/>
                  <a:sym typeface="Oswald"/>
                </a:rPr>
                <a:t>Si la mano no demanda todo </a:t>
              </a:r>
              <a:r>
                <a:rPr b="1" lang="es-419" sz="1100">
                  <a:solidFill>
                    <a:srgbClr val="A7291E"/>
                  </a:solidFill>
                  <a:latin typeface="Oswald"/>
                  <a:ea typeface="Oswald"/>
                  <a:cs typeface="Oswald"/>
                  <a:sym typeface="Oswald"/>
                </a:rPr>
                <a:t>el esfuerzo</a:t>
              </a:r>
              <a:r>
                <a:rPr b="1" lang="es-419" sz="1100">
                  <a:solidFill>
                    <a:srgbClr val="A7291E"/>
                  </a:solidFill>
                  <a:latin typeface="Oswald"/>
                  <a:ea typeface="Oswald"/>
                  <a:cs typeface="Oswald"/>
                  <a:sym typeface="Oswald"/>
                </a:rPr>
                <a:t>, queda más energía para pensar qué se quiere escribir.</a:t>
              </a:r>
              <a:endParaRPr b="1" sz="1100">
                <a:solidFill>
                  <a:srgbClr val="A7291E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" type="body"/>
          </p:nvPr>
        </p:nvSpPr>
        <p:spPr>
          <a:xfrm>
            <a:off x="958850" y="1174750"/>
            <a:ext cx="7162800" cy="33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40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ES FUNDAMENTAL PARA LOGRAR UNA ESCRITURA </a:t>
            </a:r>
            <a:endParaRPr b="1" sz="40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-419" sz="4000">
                <a:solidFill>
                  <a:srgbClr val="741B47"/>
                </a:solidFill>
                <a:latin typeface="Caveat"/>
                <a:ea typeface="Caveat"/>
                <a:cs typeface="Caveat"/>
                <a:sym typeface="Caveat"/>
              </a:rPr>
              <a:t>FLUIDA, RÁPIDA Y SIN DOLOR MUSCULAR.</a:t>
            </a:r>
            <a:endParaRPr b="1" sz="4000">
              <a:solidFill>
                <a:srgbClr val="741B47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-419" sz="3820">
                <a:latin typeface="Lobster"/>
                <a:ea typeface="Lobster"/>
                <a:cs typeface="Lobster"/>
                <a:sym typeface="Lobster"/>
              </a:rPr>
              <a:t>Tipos de agarre</a:t>
            </a:r>
            <a:endParaRPr b="1" sz="412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 rotWithShape="1">
          <a:blip r:embed="rId3">
            <a:alphaModFix/>
          </a:blip>
          <a:srcRect b="51339" l="0" r="0" t="15422"/>
          <a:stretch/>
        </p:blipFill>
        <p:spPr>
          <a:xfrm>
            <a:off x="512213" y="1521350"/>
            <a:ext cx="8119575" cy="269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520">
                <a:highlight>
                  <a:schemeClr val="lt1"/>
                </a:highlight>
                <a:latin typeface="Lobster"/>
                <a:ea typeface="Lobster"/>
                <a:cs typeface="Lobster"/>
                <a:sym typeface="Lobster"/>
              </a:rPr>
              <a:t>El agarre trípode: una referencia muy eficiente</a:t>
            </a:r>
            <a:endParaRPr sz="3520">
              <a:highlight>
                <a:schemeClr val="lt1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3" name="Google Shape;103;p17"/>
          <p:cNvSpPr txBox="1"/>
          <p:nvPr>
            <p:ph idx="1" type="body"/>
          </p:nvPr>
        </p:nvSpPr>
        <p:spPr>
          <a:xfrm>
            <a:off x="311700" y="1152475"/>
            <a:ext cx="8520600" cy="7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s-419" sz="2000">
                <a:solidFill>
                  <a:schemeClr val="dk1"/>
                </a:solidFill>
              </a:rPr>
              <a:t>Pulgar + índice + mayor. El lápiz descansa sobre el dedo mayor y los dedos pueden realizar pequeños movimientos.</a:t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 rotWithShape="1">
          <a:blip r:embed="rId3">
            <a:alphaModFix/>
          </a:blip>
          <a:srcRect b="11224" l="21599" r="0" t="11533"/>
          <a:stretch/>
        </p:blipFill>
        <p:spPr>
          <a:xfrm>
            <a:off x="2331962" y="1993425"/>
            <a:ext cx="4480076" cy="294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420">
                <a:latin typeface="Lobster"/>
                <a:ea typeface="Lobster"/>
                <a:cs typeface="Lobster"/>
                <a:sym typeface="Lobster"/>
              </a:rPr>
              <a:t>La postura también prepara la escritura</a:t>
            </a:r>
            <a:endParaRPr sz="34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-419" sz="2000">
                <a:solidFill>
                  <a:schemeClr val="dk1"/>
                </a:solidFill>
              </a:rPr>
              <a:t>Una mano eficiente necesita una buena base corporal.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1336150" y="1838850"/>
            <a:ext cx="2798100" cy="13098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419" sz="2100">
                <a:latin typeface="Caveat"/>
                <a:ea typeface="Caveat"/>
                <a:cs typeface="Caveat"/>
                <a:sym typeface="Caveat"/>
              </a:rPr>
              <a:t>PIES APOYADOS</a:t>
            </a:r>
            <a:endParaRPr b="1" sz="21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700"/>
              <a:t>Si no llegan al piso, podemos usar un apoyo.</a:t>
            </a:r>
            <a:endParaRPr sz="1700"/>
          </a:p>
        </p:txBody>
      </p:sp>
      <p:sp>
        <p:nvSpPr>
          <p:cNvPr id="112" name="Google Shape;112;p18"/>
          <p:cNvSpPr/>
          <p:nvPr/>
        </p:nvSpPr>
        <p:spPr>
          <a:xfrm>
            <a:off x="4782625" y="1859925"/>
            <a:ext cx="2798100" cy="13098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2100">
                <a:latin typeface="Caveat"/>
                <a:ea typeface="Caveat"/>
                <a:cs typeface="Caveat"/>
                <a:sym typeface="Caveat"/>
              </a:rPr>
              <a:t>ESPALDA ESTABLE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700"/>
              <a:t>La espalda puede apoyarse y el cuerpo debe sentirse cómodo.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113" name="Google Shape;113;p18"/>
          <p:cNvSpPr/>
          <p:nvPr/>
        </p:nvSpPr>
        <p:spPr>
          <a:xfrm>
            <a:off x="1336150" y="3361550"/>
            <a:ext cx="2798100" cy="13098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2100">
                <a:latin typeface="Caveat"/>
                <a:ea typeface="Caveat"/>
                <a:cs typeface="Caveat"/>
                <a:sym typeface="Caveat"/>
              </a:rPr>
              <a:t>ANTEBRAZO APOYADO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1700"/>
              <a:t>Da estabilid</a:t>
            </a:r>
            <a:r>
              <a:rPr lang="es-419" sz="1700"/>
              <a:t>ad para que la mano pueda trabajar.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114" name="Google Shape;114;p18"/>
          <p:cNvSpPr/>
          <p:nvPr/>
        </p:nvSpPr>
        <p:spPr>
          <a:xfrm>
            <a:off x="4782625" y="3361550"/>
            <a:ext cx="2798100" cy="13098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2100">
                <a:latin typeface="Caveat"/>
                <a:ea typeface="Caveat"/>
                <a:cs typeface="Caveat"/>
                <a:sym typeface="Caveat"/>
              </a:rPr>
              <a:t>PAPEL ESTABLE</a:t>
            </a:r>
            <a:endParaRPr b="1" sz="21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/>
              <a:t>La mano que no escribe ayuda a sostener el papel.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00"/>
              <a:t>.</a:t>
            </a:r>
            <a:endParaRPr sz="1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title"/>
          </p:nvPr>
        </p:nvSpPr>
        <p:spPr>
          <a:xfrm>
            <a:off x="430775" y="1576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520">
                <a:latin typeface="Lobster"/>
                <a:ea typeface="Lobster"/>
                <a:cs typeface="Lobster"/>
                <a:sym typeface="Lobster"/>
              </a:rPr>
              <a:t>Actividades para hacer en casa: </a:t>
            </a:r>
            <a:endParaRPr sz="352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520">
                <a:latin typeface="Lobster"/>
                <a:ea typeface="Lobster"/>
                <a:cs typeface="Lobster"/>
                <a:sym typeface="Lobster"/>
              </a:rPr>
              <a:t>manos fuertes y precisas</a:t>
            </a:r>
            <a:endParaRPr sz="35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0" name="Google Shape;120;p19"/>
          <p:cNvSpPr txBox="1"/>
          <p:nvPr>
            <p:ph idx="1" type="body"/>
          </p:nvPr>
        </p:nvSpPr>
        <p:spPr>
          <a:xfrm>
            <a:off x="311700" y="2890575"/>
            <a:ext cx="8520600" cy="8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-419" sz="2000">
                <a:solidFill>
                  <a:schemeClr val="dk1"/>
                </a:solidFill>
              </a:rPr>
              <a:t>El juego cotidiano puede preparar las habilidades que después necesitamos para escribir.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120">
                <a:latin typeface="Lobster"/>
                <a:ea typeface="Lobster"/>
                <a:cs typeface="Lobster"/>
                <a:sym typeface="Lobster"/>
              </a:rPr>
              <a:t>PINZAS</a:t>
            </a:r>
            <a:endParaRPr sz="31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"/>
              <a:buFont typeface="Arial"/>
              <a:buNone/>
            </a:pPr>
            <a:r>
              <a:rPr b="1" lang="es-419" sz="1960">
                <a:solidFill>
                  <a:schemeClr val="dk1"/>
                </a:solidFill>
              </a:rPr>
              <a:t>Trasladar pompones, tapitas o bolitas con pinzas.</a:t>
            </a:r>
            <a:endParaRPr b="1" sz="196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440"/>
              <a:buNone/>
            </a:pPr>
            <a:r>
              <a:t/>
            </a:r>
            <a:endParaRPr b="1" sz="1960">
              <a:solidFill>
                <a:schemeClr val="dk1"/>
              </a:solidFill>
            </a:endParaRPr>
          </a:p>
        </p:txBody>
      </p:sp>
      <p:pic>
        <p:nvPicPr>
          <p:cNvPr id="127" name="Google Shape;127;p20"/>
          <p:cNvPicPr preferRelativeResize="0"/>
          <p:nvPr/>
        </p:nvPicPr>
        <p:blipFill rotWithShape="1">
          <a:blip r:embed="rId3">
            <a:alphaModFix/>
          </a:blip>
          <a:srcRect b="22185" l="0" r="0" t="0"/>
          <a:stretch/>
        </p:blipFill>
        <p:spPr>
          <a:xfrm>
            <a:off x="2795725" y="3559125"/>
            <a:ext cx="3218976" cy="140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 rotWithShape="1">
          <a:blip r:embed="rId4">
            <a:alphaModFix/>
          </a:blip>
          <a:srcRect b="38705" l="0" r="0" t="25506"/>
          <a:stretch/>
        </p:blipFill>
        <p:spPr>
          <a:xfrm>
            <a:off x="4090150" y="1584363"/>
            <a:ext cx="4219200" cy="197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4900" y="1588752"/>
            <a:ext cx="2881829" cy="182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020">
                <a:latin typeface="Lobster"/>
                <a:ea typeface="Lobster"/>
                <a:cs typeface="Lobster"/>
                <a:sym typeface="Lobster"/>
              </a:rPr>
              <a:t>PLASTILINA</a:t>
            </a:r>
            <a:endParaRPr sz="30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11700" y="1017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419" sz="2000">
                <a:solidFill>
                  <a:schemeClr val="dk1"/>
                </a:solidFill>
              </a:rPr>
              <a:t>Pellizcar, aplastar, hacer bolitas, rollitos y pequeñas formas.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0225" y="1622000"/>
            <a:ext cx="2715975" cy="1801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6725" y="1617575"/>
            <a:ext cx="2715974" cy="1810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 rotWithShape="1">
          <a:blip r:embed="rId5">
            <a:alphaModFix/>
          </a:blip>
          <a:srcRect b="30314" l="0" r="0" t="6832"/>
          <a:stretch/>
        </p:blipFill>
        <p:spPr>
          <a:xfrm>
            <a:off x="2613925" y="3480350"/>
            <a:ext cx="3754775" cy="157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020">
                <a:latin typeface="Lobster"/>
                <a:ea typeface="Lobster"/>
                <a:cs typeface="Lobster"/>
                <a:sym typeface="Lobster"/>
              </a:rPr>
              <a:t>ENHEBRAR</a:t>
            </a:r>
            <a:endParaRPr sz="30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44" name="Google Shape;144;p22"/>
          <p:cNvSpPr txBox="1"/>
          <p:nvPr>
            <p:ph idx="1" type="body"/>
          </p:nvPr>
        </p:nvSpPr>
        <p:spPr>
          <a:xfrm>
            <a:off x="311700" y="1017725"/>
            <a:ext cx="85206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419" sz="2000">
                <a:solidFill>
                  <a:schemeClr val="dk1"/>
                </a:solidFill>
              </a:rPr>
              <a:t>Ensartar fideos, cuentas grandes o pajitas cortadas.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367" y="1637325"/>
            <a:ext cx="2447551" cy="326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2"/>
          <p:cNvPicPr preferRelativeResize="0"/>
          <p:nvPr/>
        </p:nvPicPr>
        <p:blipFill rotWithShape="1">
          <a:blip r:embed="rId4">
            <a:alphaModFix/>
          </a:blip>
          <a:srcRect b="7681" l="0" r="0" t="13622"/>
          <a:stretch/>
        </p:blipFill>
        <p:spPr>
          <a:xfrm>
            <a:off x="2758359" y="1637325"/>
            <a:ext cx="2326886" cy="326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5674" y="1637325"/>
            <a:ext cx="1832637" cy="326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2119" y="1637346"/>
            <a:ext cx="1832625" cy="3263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type="title"/>
          </p:nvPr>
        </p:nvSpPr>
        <p:spPr>
          <a:xfrm>
            <a:off x="311700" y="1546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4000">
                <a:latin typeface="Lobster"/>
                <a:ea typeface="Lobster"/>
                <a:cs typeface="Lobster"/>
                <a:sym typeface="Lobster"/>
              </a:rPr>
              <a:t>Más propuestas: crayones, trazos y dibujo</a:t>
            </a:r>
            <a:endParaRPr sz="4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54" name="Google Shape;154;p23"/>
          <p:cNvSpPr txBox="1"/>
          <p:nvPr>
            <p:ph idx="1" type="body"/>
          </p:nvPr>
        </p:nvSpPr>
        <p:spPr>
          <a:xfrm>
            <a:off x="423775" y="2665275"/>
            <a:ext cx="85206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419" sz="2000">
                <a:solidFill>
                  <a:schemeClr val="dk1"/>
                </a:solidFill>
              </a:rPr>
              <a:t>5–10 minutos de juego pueden ser suficientes.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-419" sz="2000">
                <a:solidFill>
                  <a:schemeClr val="dk1"/>
                </a:solidFill>
              </a:rPr>
              <a:t>La clave es disfrutar y variar las propuestas.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020">
                <a:latin typeface="Lobster"/>
                <a:ea typeface="Lobster"/>
                <a:cs typeface="Lobster"/>
                <a:sym typeface="Lobster"/>
              </a:rPr>
              <a:t>CRAYONES CORTOS</a:t>
            </a:r>
            <a:endParaRPr sz="30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60" name="Google Shape;160;p24"/>
          <p:cNvSpPr txBox="1"/>
          <p:nvPr>
            <p:ph idx="1" type="body"/>
          </p:nvPr>
        </p:nvSpPr>
        <p:spPr>
          <a:xfrm>
            <a:off x="311700" y="1017725"/>
            <a:ext cx="85206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419" sz="2000">
                <a:solidFill>
                  <a:schemeClr val="dk1"/>
                </a:solidFill>
              </a:rPr>
              <a:t>Los trocitos pequeños favorecen una prensión más precisa.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6825" y="1439775"/>
            <a:ext cx="6510339" cy="355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>
                <a:latin typeface="Lobster"/>
                <a:ea typeface="Lobster"/>
                <a:cs typeface="Lobster"/>
                <a:sym typeface="Lobster"/>
              </a:rPr>
              <a:t>PIZARRA / PARED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419" sz="2000">
                <a:solidFill>
                  <a:schemeClr val="dk1"/>
                </a:solidFill>
              </a:rPr>
              <a:t>Dibujar en vertical puede ayudar a organizar la muñeca.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168" name="Google Shape;16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5402" y="1648200"/>
            <a:ext cx="4133175" cy="331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>
                <a:latin typeface="Lobster"/>
                <a:ea typeface="Lobster"/>
                <a:cs typeface="Lobster"/>
                <a:sym typeface="Lobster"/>
              </a:rPr>
              <a:t>CAMINOS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74" name="Google Shape;17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419" sz="2000">
                <a:solidFill>
                  <a:schemeClr val="dk1"/>
                </a:solidFill>
              </a:rPr>
              <a:t>Seguir líneas, ondas, curvas y laberintos.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175" name="Google Shape;175;p26"/>
          <p:cNvPicPr preferRelativeResize="0"/>
          <p:nvPr/>
        </p:nvPicPr>
        <p:blipFill rotWithShape="1">
          <a:blip r:embed="rId3">
            <a:alphaModFix/>
          </a:blip>
          <a:srcRect b="11940" l="0" r="0" t="23519"/>
          <a:stretch/>
        </p:blipFill>
        <p:spPr>
          <a:xfrm>
            <a:off x="342967" y="1745775"/>
            <a:ext cx="3800475" cy="307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6"/>
          <p:cNvPicPr preferRelativeResize="0"/>
          <p:nvPr/>
        </p:nvPicPr>
        <p:blipFill rotWithShape="1">
          <a:blip r:embed="rId4">
            <a:alphaModFix/>
          </a:blip>
          <a:srcRect b="0" l="7331" r="8790" t="0"/>
          <a:stretch/>
        </p:blipFill>
        <p:spPr>
          <a:xfrm>
            <a:off x="4603267" y="1745775"/>
            <a:ext cx="3984874" cy="31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>
                <a:latin typeface="Lobster"/>
                <a:ea typeface="Lobster"/>
                <a:cs typeface="Lobster"/>
                <a:sym typeface="Lobster"/>
              </a:rPr>
              <a:t>DIBUJO LIBRE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82" name="Google Shape;18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s-419" sz="2000">
                <a:solidFill>
                  <a:schemeClr val="dk1"/>
                </a:solidFill>
              </a:rPr>
              <a:t>La mano también aprende cuando el niño crea sin modelo.</a:t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183" name="Google Shape;18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4055" y="1664565"/>
            <a:ext cx="5114383" cy="341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000">
                <a:latin typeface="Lobster"/>
                <a:ea typeface="Lobster"/>
                <a:cs typeface="Lobster"/>
                <a:sym typeface="Lobster"/>
              </a:rPr>
              <a:t>¿Cómo ayudar desde casa?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graphicFrame>
        <p:nvGraphicFramePr>
          <p:cNvPr id="189" name="Google Shape;189;p28"/>
          <p:cNvGraphicFramePr/>
          <p:nvPr/>
        </p:nvGraphicFramePr>
        <p:xfrm>
          <a:off x="561625" y="1181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{C733E82D-6D05-45F1-B5FE-3A08BC3F5CF2}</a:tableStyleId>
              </a:tblPr>
              <a:tblGrid>
                <a:gridCol w="3947825"/>
                <a:gridCol w="3947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-419" sz="1500"/>
                        <a:t>✓ MOSTRAR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419" sz="1500"/>
                        <a:t>“Mirá cómo coloco mis dedos”. El modelado suele ayudar más que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500"/>
                        <a:t>repetir una orden.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-419" sz="1500"/>
                        <a:t>✕ EVITAR COMPARACIONES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500"/>
                        <a:t>Cada mano tiene su ritmo de desarrollo.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-419" sz="1500"/>
                        <a:t>✓ GUIAR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419" sz="1500"/>
                        <a:t>Podemos acomodar suavemente los dedos y retirar la ayuda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500"/>
                        <a:t>progresivamente.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-419" sz="1500"/>
                        <a:t>✕ NO FORZAR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500"/>
                        <a:t>Si hay dolor, cansancio o mucha tensión, hacemos una pausa.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-419" sz="1500"/>
                        <a:t>✓ ELOGIAR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419" sz="1500"/>
                        <a:t>Reconocer el esfuerzo y la mejora: “¡Qué cómodo encontraste el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500"/>
                        <a:t>lápiz!”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-419" sz="1500"/>
                        <a:t>✕ UN OBJETIVO POR VEZ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419" sz="1500"/>
                        <a:t>Podemos trabajar postura, presión o dedos, sin corregir todo a la</a:t>
                      </a:r>
                      <a:endParaRPr sz="1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500"/>
                        <a:t>vez.</a:t>
                      </a:r>
                      <a:endParaRPr sz="15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>
            <p:ph type="title"/>
          </p:nvPr>
        </p:nvSpPr>
        <p:spPr>
          <a:xfrm>
            <a:off x="311700" y="944697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020">
                <a:latin typeface="Lobster"/>
                <a:ea typeface="Lobster"/>
                <a:cs typeface="Lobster"/>
                <a:sym typeface="Lobster"/>
              </a:rPr>
              <a:t>Preparar la mano también es preparar el camino</a:t>
            </a:r>
            <a:endParaRPr sz="30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95" name="Google Shape;195;p29"/>
          <p:cNvSpPr txBox="1"/>
          <p:nvPr>
            <p:ph idx="1" type="body"/>
          </p:nvPr>
        </p:nvSpPr>
        <p:spPr>
          <a:xfrm>
            <a:off x="311700" y="1587507"/>
            <a:ext cx="8520600" cy="3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2500">
                <a:solidFill>
                  <a:schemeClr val="dk1"/>
                </a:solidFill>
              </a:rPr>
              <a:t>Cada garabato, cada juego con plastilina, cada bolita de papel, cada pequeño trazo</a:t>
            </a:r>
            <a:endParaRPr b="1" sz="2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-419" sz="2500">
                <a:solidFill>
                  <a:schemeClr val="dk1"/>
                </a:solidFill>
              </a:rPr>
              <a:t>Acompañemos con paciencia, juego y confianza. ❤️</a:t>
            </a:r>
            <a:endParaRPr b="1" sz="2500">
              <a:solidFill>
                <a:schemeClr val="dk1"/>
              </a:solidFill>
            </a:endParaRPr>
          </a:p>
        </p:txBody>
      </p:sp>
      <p:pic>
        <p:nvPicPr>
          <p:cNvPr id="196" name="Google Shape;19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2724" y="2571750"/>
            <a:ext cx="3398550" cy="194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