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Caveat"/>
      <p:regular r:id="rId16"/>
      <p:bold r:id="rId17"/>
    </p:embeddedFont>
    <p:embeddedFont>
      <p:font typeface="Lobster"/>
      <p:regular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DE2B39C-DCB2-4443-AD63-CE2E99475338}">
  <a:tblStyle styleId="{7DE2B39C-DCB2-4443-AD63-CE2E994753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Caveat-bold.fntdata"/><Relationship Id="rId16" Type="http://schemas.openxmlformats.org/officeDocument/2006/relationships/font" Target="fonts/Caveat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font" Target="fonts/Lobster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5e5c689d4523727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5e5c689d452372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h5e5c689d45237270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h5e5c689d45237270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h5e5c689d45237270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h5e5c689d45237270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5e5c689d45237270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h5e5c689d45237270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5e5c689d45237270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5e5c689d45237270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5e5c689d45237270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5e5c689d45237270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5e5c689d45237270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h5e5c689d45237270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h5e5c689d45237270_0_7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h5e5c689d45237270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latin typeface="Lobster"/>
                <a:ea typeface="Lobster"/>
                <a:cs typeface="Lobster"/>
                <a:sym typeface="Lobster"/>
              </a:rPr>
              <a:t>Hablar, escuchar y jugar con los sonidos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>
                <a:solidFill>
                  <a:srgbClr val="000000"/>
                </a:solidFill>
              </a:rPr>
              <a:t>Preparando el camino hacia la lectura y la escritura.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2920">
                <a:latin typeface="Lobster"/>
                <a:ea typeface="Lobster"/>
                <a:cs typeface="Lobster"/>
                <a:sym typeface="Lobster"/>
              </a:rPr>
              <a:t>¿Por qué hablar de esto en Nivel Inicial?</a:t>
            </a:r>
            <a:endParaRPr sz="29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>
                <a:solidFill>
                  <a:schemeClr val="dk1"/>
                </a:solidFill>
              </a:rPr>
              <a:t>La prevención empieza antes de que aparezca la dificultad.</a:t>
            </a:r>
            <a:endParaRPr b="1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s-419">
                <a:solidFill>
                  <a:schemeClr val="dk1"/>
                </a:solidFill>
              </a:rPr>
              <a:t>En Nivel Inicial podemos favorecer: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646750" y="2355150"/>
            <a:ext cx="1885200" cy="7140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Desarrollo del habla</a:t>
            </a:r>
            <a:endParaRPr sz="1500"/>
          </a:p>
        </p:txBody>
      </p:sp>
      <p:sp>
        <p:nvSpPr>
          <p:cNvPr id="63" name="Google Shape;63;p14"/>
          <p:cNvSpPr/>
          <p:nvPr/>
        </p:nvSpPr>
        <p:spPr>
          <a:xfrm>
            <a:off x="2686800" y="2355150"/>
            <a:ext cx="1885200" cy="714000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Escucha y discriminación auditiva.</a:t>
            </a:r>
            <a:endParaRPr sz="1500"/>
          </a:p>
        </p:txBody>
      </p:sp>
      <p:sp>
        <p:nvSpPr>
          <p:cNvPr id="64" name="Google Shape;64;p14"/>
          <p:cNvSpPr/>
          <p:nvPr/>
        </p:nvSpPr>
        <p:spPr>
          <a:xfrm>
            <a:off x="4649025" y="2355150"/>
            <a:ext cx="1885200" cy="714000"/>
          </a:xfrm>
          <a:prstGeom prst="roundRect">
            <a:avLst>
              <a:gd fmla="val 16667" name="adj"/>
            </a:avLst>
          </a:prstGeom>
          <a:solidFill>
            <a:srgbClr val="E6B8A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Lenguaje y vocabulario</a:t>
            </a:r>
            <a:endParaRPr sz="1500"/>
          </a:p>
        </p:txBody>
      </p:sp>
      <p:sp>
        <p:nvSpPr>
          <p:cNvPr id="65" name="Google Shape;65;p14"/>
          <p:cNvSpPr/>
          <p:nvPr/>
        </p:nvSpPr>
        <p:spPr>
          <a:xfrm>
            <a:off x="6611250" y="2355150"/>
            <a:ext cx="1885200" cy="7140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Juegos con rimas y sonidos</a:t>
            </a:r>
            <a:endParaRPr sz="1500"/>
          </a:p>
        </p:txBody>
      </p:sp>
      <p:sp>
        <p:nvSpPr>
          <p:cNvPr id="66" name="Google Shape;66;p14"/>
          <p:cNvSpPr/>
          <p:nvPr/>
        </p:nvSpPr>
        <p:spPr>
          <a:xfrm>
            <a:off x="1585825" y="3221000"/>
            <a:ext cx="1885200" cy="714000"/>
          </a:xfrm>
          <a:prstGeom prst="roundRect">
            <a:avLst>
              <a:gd fmla="val 16667" name="adj"/>
            </a:avLst>
          </a:prstGeom>
          <a:solidFill>
            <a:srgbClr val="D0E0E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Conciencia Fonológica</a:t>
            </a:r>
            <a:endParaRPr sz="1500"/>
          </a:p>
        </p:txBody>
      </p:sp>
      <p:sp>
        <p:nvSpPr>
          <p:cNvPr id="67" name="Google Shape;67;p14"/>
          <p:cNvSpPr/>
          <p:nvPr/>
        </p:nvSpPr>
        <p:spPr>
          <a:xfrm>
            <a:off x="3629400" y="3221000"/>
            <a:ext cx="2982000" cy="7140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/>
              <a:t>Habilidades precursoras de la lectoescritura</a:t>
            </a:r>
            <a:endParaRPr sz="1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335199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020">
                <a:latin typeface="Lobster"/>
                <a:ea typeface="Lobster"/>
                <a:cs typeface="Lobster"/>
                <a:sym typeface="Lobster"/>
              </a:rPr>
              <a:t>¿Cuándo consultar?</a:t>
            </a:r>
            <a:endParaRPr sz="30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115925" y="962796"/>
            <a:ext cx="8859300" cy="35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000">
                <a:solidFill>
                  <a:schemeClr val="dk1"/>
                </a:solidFill>
              </a:rPr>
              <a:t>Podemos consultar cuando: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L</a:t>
            </a:r>
            <a:r>
              <a:rPr b="1" lang="es-419" sz="2000">
                <a:solidFill>
                  <a:schemeClr val="dk1"/>
                </a:solidFill>
              </a:rPr>
              <a:t>a dificultad para entender al niño persiste y afecta la comunicación.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Omite o reemplaza muchos sonidos de manera persistente.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Le cuesta diferenciar palabras o sonidos.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Presenta dificultades importantes para jugar con rimas o sílabas.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Le cuesta recordar o repetir palabras/frases acordes a su edad.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Se frustra cuando los demás no lo comprenden.</a:t>
            </a:r>
            <a:endParaRPr b="1" sz="2000"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s-419" sz="2000">
                <a:solidFill>
                  <a:schemeClr val="dk1"/>
                </a:solidFill>
              </a:rPr>
              <a:t>Hay preocupación de la familia o de la docente.</a:t>
            </a:r>
            <a:endParaRPr b="1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33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419" sz="4000">
                <a:latin typeface="Caveat"/>
                <a:ea typeface="Caveat"/>
                <a:cs typeface="Caveat"/>
                <a:sym typeface="Caveat"/>
              </a:rPr>
              <a:t>Observar no es alarmarse</a:t>
            </a:r>
            <a:endParaRPr b="1" sz="40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s-419" sz="2200"/>
              <a:t>La consulta no significa que haya un diagnóstico.</a:t>
            </a:r>
            <a:endParaRPr b="1" sz="22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2200"/>
              <a:t>Muchas veces consultar sirve simplemente para quedarnos tranquilos, saber en qué momento del desarrollo se encuentra el niño y recibir estrategias para acompañarlo.</a:t>
            </a:r>
            <a:endParaRPr sz="3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28868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520">
                <a:latin typeface="Lobster"/>
                <a:ea typeface="Lobster"/>
                <a:cs typeface="Lobster"/>
                <a:sym typeface="Lobster"/>
              </a:rPr>
              <a:t>Mitos y Realidades</a:t>
            </a:r>
            <a:endParaRPr sz="3520">
              <a:latin typeface="Lobster"/>
              <a:ea typeface="Lobster"/>
              <a:cs typeface="Lobster"/>
              <a:sym typeface="Lobster"/>
            </a:endParaRPr>
          </a:p>
        </p:txBody>
      </p:sp>
      <p:graphicFrame>
        <p:nvGraphicFramePr>
          <p:cNvPr id="84" name="Google Shape;84;p17"/>
          <p:cNvGraphicFramePr/>
          <p:nvPr/>
        </p:nvGraphicFramePr>
        <p:xfrm>
          <a:off x="952500" y="10095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{7DE2B39C-DCB2-4443-AD63-CE2E99475338}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20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Ya se le va a pasar</a:t>
                      </a:r>
                      <a:endParaRPr b="1" sz="20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Algunas dificultades requieren evaluación y acompañamiento.</a:t>
                      </a:r>
                      <a:endParaRPr b="1"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20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Es muy chico para consultar</a:t>
                      </a:r>
                      <a:endParaRPr b="1" sz="20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La prevención también es parte de la intervención.</a:t>
                      </a:r>
                      <a:endParaRPr b="1"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20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El fonoaudiólogo solo trabaja la pronunciación</a:t>
                      </a:r>
                      <a:endParaRPr b="1" sz="20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T</a:t>
                      </a: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ambién trabaja lenguaje, sonidos y habilidades fonológicas.</a:t>
                      </a:r>
                      <a:endParaRPr b="1"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20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Primero tiene que aprender las letras</a:t>
                      </a:r>
                      <a:endParaRPr b="1" sz="20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Podemos trabajar conciencia fonológica antes de enseñar lectura formal.</a:t>
                      </a:r>
                      <a:endParaRPr b="1"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2000">
                          <a:solidFill>
                            <a:schemeClr val="dk1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Si habla bien, no necesita fonoaudiología</a:t>
                      </a:r>
                      <a:endParaRPr b="1" sz="2000">
                        <a:solidFill>
                          <a:schemeClr val="dk1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0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419" sz="1500">
                          <a:solidFill>
                            <a:schemeClr val="dk1"/>
                          </a:solidFill>
                        </a:rPr>
                        <a:t>El desarrollo del lenguaje y de la conciencia fonológica también merece observación.</a:t>
                      </a:r>
                      <a:endParaRPr b="1" sz="15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AA84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646372"/>
            <a:ext cx="8520600" cy="29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Lobster"/>
                <a:ea typeface="Lobster"/>
                <a:cs typeface="Lobster"/>
                <a:sym typeface="Lobster"/>
              </a:rPr>
              <a:t>No se busca patologizar la infancia. </a:t>
            </a:r>
            <a:endParaRPr sz="35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Lobster"/>
                <a:ea typeface="Lobster"/>
                <a:cs typeface="Lobster"/>
                <a:sym typeface="Lobster"/>
              </a:rPr>
              <a:t>El objetivo principal es detectar tempranamente alguna dificultad que puede requerir de acompañamiento.</a:t>
            </a:r>
            <a:endParaRPr sz="350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-419" sz="3220">
                <a:latin typeface="Lobster"/>
                <a:ea typeface="Lobster"/>
                <a:cs typeface="Lobster"/>
                <a:sym typeface="Lobster"/>
              </a:rPr>
              <a:t>Sugerencias para acompañar desde el hogar:</a:t>
            </a:r>
            <a:endParaRPr sz="322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5" name="Google Shape;9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600"/>
              <a:buChar char="●"/>
            </a:pPr>
            <a:r>
              <a:rPr b="1" lang="es-419" sz="2600">
                <a:solidFill>
                  <a:srgbClr val="222222"/>
                </a:solidFill>
              </a:rPr>
              <a:t>Pronunciación correcta de las palabras</a:t>
            </a:r>
            <a:endParaRPr b="1" sz="2600">
              <a:solidFill>
                <a:srgbClr val="222222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600"/>
              <a:buChar char="●"/>
            </a:pPr>
            <a:r>
              <a:rPr b="1" lang="es-419" sz="2600">
                <a:solidFill>
                  <a:srgbClr val="222222"/>
                </a:solidFill>
              </a:rPr>
              <a:t>Evitar hablarles como </a:t>
            </a:r>
            <a:r>
              <a:rPr b="1" lang="es-419" sz="2600">
                <a:solidFill>
                  <a:srgbClr val="222222"/>
                </a:solidFill>
              </a:rPr>
              <a:t>bebés</a:t>
            </a:r>
            <a:endParaRPr b="1" sz="2600">
              <a:solidFill>
                <a:srgbClr val="222222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600"/>
              <a:buChar char="●"/>
            </a:pPr>
            <a:r>
              <a:rPr b="1" lang="es-419" sz="2600">
                <a:solidFill>
                  <a:srgbClr val="222222"/>
                </a:solidFill>
              </a:rPr>
              <a:t>Cantar, leer cuentos, compartir alguna lectura </a:t>
            </a:r>
            <a:endParaRPr b="1" sz="2600">
              <a:solidFill>
                <a:srgbClr val="222222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600"/>
              <a:buChar char="●"/>
            </a:pPr>
            <a:r>
              <a:rPr b="1" lang="es-419" sz="2600">
                <a:solidFill>
                  <a:srgbClr val="222222"/>
                </a:solidFill>
              </a:rPr>
              <a:t>Masticar para trabajar los </a:t>
            </a:r>
            <a:r>
              <a:rPr b="1" lang="es-419" sz="2600">
                <a:solidFill>
                  <a:srgbClr val="222222"/>
                </a:solidFill>
              </a:rPr>
              <a:t>músculos</a:t>
            </a:r>
            <a:r>
              <a:rPr b="1" lang="es-419" sz="2600">
                <a:solidFill>
                  <a:srgbClr val="222222"/>
                </a:solidFill>
              </a:rPr>
              <a:t> orofaciales</a:t>
            </a:r>
            <a:endParaRPr b="1" sz="2600">
              <a:solidFill>
                <a:srgbClr val="222222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600"/>
              <a:buChar char="●"/>
            </a:pPr>
            <a:r>
              <a:rPr b="1" lang="es-419" sz="2600">
                <a:solidFill>
                  <a:srgbClr val="222222"/>
                </a:solidFill>
              </a:rPr>
              <a:t>Evitar la burla, las correcciones abruptas o la </a:t>
            </a:r>
            <a:r>
              <a:rPr b="1" lang="es-419" sz="2600">
                <a:solidFill>
                  <a:srgbClr val="222222"/>
                </a:solidFill>
              </a:rPr>
              <a:t>infantilización</a:t>
            </a:r>
            <a:r>
              <a:rPr b="1" lang="es-419" sz="2600">
                <a:solidFill>
                  <a:srgbClr val="222222"/>
                </a:solidFill>
              </a:rPr>
              <a:t> del vocabulario </a:t>
            </a:r>
            <a:endParaRPr b="1"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3500">
                <a:latin typeface="Lobster"/>
                <a:ea typeface="Lobster"/>
                <a:cs typeface="Lobster"/>
                <a:sym typeface="Lobster"/>
              </a:rPr>
              <a:t>FONOAUDIOLOGÍA + ESCUELA + FAMILIA </a:t>
            </a:r>
            <a:endParaRPr sz="3500">
              <a:latin typeface="Lobster"/>
              <a:ea typeface="Lobster"/>
              <a:cs typeface="Lobster"/>
              <a:sym typeface="Lobster"/>
            </a:endParaRPr>
          </a:p>
        </p:txBody>
      </p:sp>
      <p:grpSp>
        <p:nvGrpSpPr>
          <p:cNvPr id="101" name="Google Shape;101;p20"/>
          <p:cNvGrpSpPr/>
          <p:nvPr/>
        </p:nvGrpSpPr>
        <p:grpSpPr>
          <a:xfrm>
            <a:off x="838998" y="1478231"/>
            <a:ext cx="2286093" cy="1569600"/>
            <a:chOff x="1660800" y="1171213"/>
            <a:chExt cx="1942800" cy="1569600"/>
          </a:xfrm>
        </p:grpSpPr>
        <p:sp>
          <p:nvSpPr>
            <p:cNvPr id="102" name="Google Shape;102;p20"/>
            <p:cNvSpPr/>
            <p:nvPr/>
          </p:nvSpPr>
          <p:spPr>
            <a:xfrm>
              <a:off x="1660800" y="1171213"/>
              <a:ext cx="1942800" cy="1569600"/>
            </a:xfrm>
            <a:prstGeom prst="round1Rect">
              <a:avLst>
                <a:gd fmla="val 17446" name="adj"/>
              </a:avLst>
            </a:prstGeom>
            <a:solidFill>
              <a:srgbClr val="F4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0"/>
            <p:cNvSpPr txBox="1"/>
            <p:nvPr/>
          </p:nvSpPr>
          <p:spPr>
            <a:xfrm>
              <a:off x="1761826" y="1413582"/>
              <a:ext cx="1741500" cy="1158300"/>
            </a:xfrm>
            <a:prstGeom prst="rect">
              <a:avLst/>
            </a:prstGeom>
            <a:solidFill>
              <a:srgbClr val="F4CCCC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>
                  <a:solidFill>
                    <a:schemeClr val="dk1"/>
                  </a:solidFill>
                </a:rPr>
                <a:t>FONOAUDIÓLOGO/A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>
                  <a:solidFill>
                    <a:schemeClr val="dk1"/>
                  </a:solidFill>
                </a:rPr>
                <a:t>Evalúa – orienta – interviene</a:t>
              </a:r>
              <a:endParaRPr b="1">
                <a:solidFill>
                  <a:schemeClr val="dk1"/>
                </a:solidFill>
              </a:endParaRPr>
            </a:p>
          </p:txBody>
        </p:sp>
      </p:grpSp>
      <p:grpSp>
        <p:nvGrpSpPr>
          <p:cNvPr id="104" name="Google Shape;104;p20"/>
          <p:cNvGrpSpPr/>
          <p:nvPr/>
        </p:nvGrpSpPr>
        <p:grpSpPr>
          <a:xfrm>
            <a:off x="3143560" y="1478229"/>
            <a:ext cx="2286093" cy="1569600"/>
            <a:chOff x="3600600" y="1170963"/>
            <a:chExt cx="1942800" cy="1569600"/>
          </a:xfrm>
        </p:grpSpPr>
        <p:sp>
          <p:nvSpPr>
            <p:cNvPr id="105" name="Google Shape;105;p20"/>
            <p:cNvSpPr/>
            <p:nvPr/>
          </p:nvSpPr>
          <p:spPr>
            <a:xfrm>
              <a:off x="3600600" y="1170963"/>
              <a:ext cx="1942800" cy="1569600"/>
            </a:xfrm>
            <a:prstGeom prst="round2SameRect">
              <a:avLst>
                <a:gd fmla="val 18098" name="adj1"/>
                <a:gd fmla="val 0" name="adj2"/>
              </a:avLst>
            </a:prstGeom>
            <a:solidFill>
              <a:srgbClr val="FFF2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0"/>
            <p:cNvSpPr txBox="1"/>
            <p:nvPr/>
          </p:nvSpPr>
          <p:spPr>
            <a:xfrm>
              <a:off x="3803075" y="1413608"/>
              <a:ext cx="1631100" cy="109320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>
                  <a:solidFill>
                    <a:schemeClr val="dk1"/>
                  </a:solidFill>
                </a:rPr>
                <a:t>ESCUELA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>
                  <a:solidFill>
                    <a:schemeClr val="dk1"/>
                  </a:solidFill>
                </a:rPr>
                <a:t>Observa – acompaña – genera oportunidades</a:t>
              </a:r>
              <a:endParaRPr b="1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chemeClr val="dk1"/>
                </a:solidFill>
              </a:endParaRPr>
            </a:p>
          </p:txBody>
        </p:sp>
      </p:grpSp>
      <p:grpSp>
        <p:nvGrpSpPr>
          <p:cNvPr id="107" name="Google Shape;107;p20"/>
          <p:cNvGrpSpPr/>
          <p:nvPr/>
        </p:nvGrpSpPr>
        <p:grpSpPr>
          <a:xfrm>
            <a:off x="5448103" y="1486706"/>
            <a:ext cx="2286093" cy="1552648"/>
            <a:chOff x="5539816" y="1171213"/>
            <a:chExt cx="1942800" cy="1569600"/>
          </a:xfrm>
        </p:grpSpPr>
        <p:sp>
          <p:nvSpPr>
            <p:cNvPr id="108" name="Google Shape;108;p20"/>
            <p:cNvSpPr/>
            <p:nvPr/>
          </p:nvSpPr>
          <p:spPr>
            <a:xfrm flipH="1">
              <a:off x="5539816" y="1171213"/>
              <a:ext cx="1942800" cy="1569600"/>
            </a:xfrm>
            <a:prstGeom prst="round1Rect">
              <a:avLst>
                <a:gd fmla="val 17446" name="adj"/>
              </a:avLst>
            </a:prstGeom>
            <a:solidFill>
              <a:srgbClr val="C9DA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0"/>
            <p:cNvSpPr txBox="1"/>
            <p:nvPr/>
          </p:nvSpPr>
          <p:spPr>
            <a:xfrm>
              <a:off x="5636079" y="1413574"/>
              <a:ext cx="1754700" cy="98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 sz="1500">
                  <a:solidFill>
                    <a:schemeClr val="dk1"/>
                  </a:solidFill>
                </a:rPr>
                <a:t>FAMILIA</a:t>
              </a:r>
              <a:endParaRPr b="1" sz="1500">
                <a:solidFill>
                  <a:schemeClr val="dk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 sz="1500">
                  <a:solidFill>
                    <a:schemeClr val="dk1"/>
                  </a:solidFill>
                </a:rPr>
                <a:t>Escucha – juega – comunica – consulta</a:t>
              </a:r>
              <a:endParaRPr b="1" sz="15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chemeClr val="dk1"/>
                </a:solidFill>
              </a:endParaRPr>
            </a:p>
          </p:txBody>
        </p:sp>
      </p:grpSp>
      <p:grpSp>
        <p:nvGrpSpPr>
          <p:cNvPr id="110" name="Google Shape;110;p20"/>
          <p:cNvGrpSpPr/>
          <p:nvPr/>
        </p:nvGrpSpPr>
        <p:grpSpPr>
          <a:xfrm>
            <a:off x="3006993" y="2244923"/>
            <a:ext cx="260366" cy="260366"/>
            <a:chOff x="3157188" y="909150"/>
            <a:chExt cx="470400" cy="470400"/>
          </a:xfrm>
        </p:grpSpPr>
        <p:sp>
          <p:nvSpPr>
            <p:cNvPr id="111" name="Google Shape;111;p2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A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20"/>
          <p:cNvGrpSpPr/>
          <p:nvPr/>
        </p:nvGrpSpPr>
        <p:grpSpPr>
          <a:xfrm>
            <a:off x="5301001" y="2244924"/>
            <a:ext cx="260366" cy="260366"/>
            <a:chOff x="3157188" y="909150"/>
            <a:chExt cx="470400" cy="470400"/>
          </a:xfrm>
        </p:grpSpPr>
        <p:sp>
          <p:nvSpPr>
            <p:cNvPr id="114" name="Google Shape;114;p2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" name="Google Shape;116;p20"/>
          <p:cNvGrpSpPr/>
          <p:nvPr/>
        </p:nvGrpSpPr>
        <p:grpSpPr>
          <a:xfrm>
            <a:off x="838866" y="3116156"/>
            <a:ext cx="6895468" cy="1248600"/>
            <a:chOff x="1660800" y="2723938"/>
            <a:chExt cx="5822400" cy="1248600"/>
          </a:xfrm>
        </p:grpSpPr>
        <p:sp>
          <p:nvSpPr>
            <p:cNvPr id="117" name="Google Shape;117;p20"/>
            <p:cNvSpPr/>
            <p:nvPr/>
          </p:nvSpPr>
          <p:spPr>
            <a:xfrm rot="10800000">
              <a:off x="1660800" y="2723938"/>
              <a:ext cx="5822400" cy="1248600"/>
            </a:xfrm>
            <a:prstGeom prst="round2SameRect">
              <a:avLst>
                <a:gd fmla="val 18098" name="adj1"/>
                <a:gd fmla="val 0" name="adj2"/>
              </a:avLst>
            </a:prstGeom>
            <a:solidFill>
              <a:srgbClr val="20124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0"/>
            <p:cNvSpPr txBox="1"/>
            <p:nvPr/>
          </p:nvSpPr>
          <p:spPr>
            <a:xfrm>
              <a:off x="2077403" y="2869932"/>
              <a:ext cx="5156700" cy="933900"/>
            </a:xfrm>
            <a:prstGeom prst="rect">
              <a:avLst/>
            </a:prstGeom>
            <a:solidFill>
              <a:srgbClr val="20124D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 sz="1300">
                  <a:solidFill>
                    <a:schemeClr val="lt1"/>
                  </a:solidFill>
                </a:rPr>
                <a:t>EL NIÑO COMO PROTAGONISTA</a:t>
              </a:r>
              <a:endParaRPr b="1" sz="1300">
                <a:solidFill>
                  <a:schemeClr val="lt1"/>
                </a:solidFill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s-419" sz="1300">
                  <a:solidFill>
                    <a:schemeClr val="lt1"/>
                  </a:solidFill>
                </a:rPr>
                <a:t>Cuando familia, escuela y profesionales podemos compartir información y estrategias, el niño recibe un mensaje coherente y tiene más oportunidades de aprender.”</a:t>
              </a:r>
              <a:endParaRPr b="1" sz="1300">
                <a:solidFill>
                  <a:schemeClr val="lt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300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311700" y="445025"/>
            <a:ext cx="8520600" cy="44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3500">
                <a:latin typeface="Caveat"/>
                <a:ea typeface="Caveat"/>
                <a:cs typeface="Caveat"/>
                <a:sym typeface="Caveat"/>
              </a:rPr>
              <a:t>ANTES DE LEER, APRENDEMOS A ESCUCHAR.</a:t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3500">
                <a:latin typeface="Caveat"/>
                <a:ea typeface="Caveat"/>
                <a:cs typeface="Caveat"/>
                <a:sym typeface="Caveat"/>
              </a:rPr>
              <a:t> </a:t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419" sz="3500">
                <a:latin typeface="Caveat"/>
                <a:ea typeface="Caveat"/>
                <a:cs typeface="Caveat"/>
                <a:sym typeface="Caveat"/>
              </a:rPr>
              <a:t>ANTES DE ESCRIBIR, APRENDEMOS A JUGAR CON LOS SONIDOS. </a:t>
            </a:r>
            <a:endParaRPr b="1" sz="3500"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1859" y="1299569"/>
            <a:ext cx="2394950" cy="239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4444" y="1250799"/>
            <a:ext cx="3594850" cy="239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